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4859" r:id="rId1"/>
  </p:sldMasterIdLst>
  <p:notesMasterIdLst>
    <p:notesMasterId r:id="rId14"/>
  </p:notesMasterIdLst>
  <p:handoutMasterIdLst>
    <p:handoutMasterId r:id="rId15"/>
  </p:handoutMasterIdLst>
  <p:sldIdLst>
    <p:sldId id="256" r:id="rId2"/>
    <p:sldId id="464" r:id="rId3"/>
    <p:sldId id="486" r:id="rId4"/>
    <p:sldId id="488" r:id="rId5"/>
    <p:sldId id="549" r:id="rId6"/>
    <p:sldId id="489" r:id="rId7"/>
    <p:sldId id="507" r:id="rId8"/>
    <p:sldId id="550" r:id="rId9"/>
    <p:sldId id="551" r:id="rId10"/>
    <p:sldId id="552" r:id="rId11"/>
    <p:sldId id="553" r:id="rId12"/>
    <p:sldId id="541" r:id="rId1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024">
          <p15:clr>
            <a:srgbClr val="A4A3A4"/>
          </p15:clr>
        </p15:guide>
        <p15:guide id="4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202F"/>
    <a:srgbClr val="0000FF"/>
    <a:srgbClr val="FF0000"/>
    <a:srgbClr val="FF3300"/>
    <a:srgbClr val="0000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33" autoAdjust="0"/>
    <p:restoredTop sz="75258" autoAdjust="0"/>
  </p:normalViewPr>
  <p:slideViewPr>
    <p:cSldViewPr>
      <p:cViewPr varScale="1">
        <p:scale>
          <a:sx n="66" d="100"/>
          <a:sy n="66" d="100"/>
        </p:scale>
        <p:origin x="18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104" y="-90"/>
      </p:cViewPr>
      <p:guideLst>
        <p:guide orient="horz" pos="2880"/>
        <p:guide pos="2160"/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203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203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anose="020F0502020204030204" pitchFamily="34" charset="0"/>
              </a:defRPr>
            </a:lvl1pPr>
          </a:lstStyle>
          <a:p>
            <a:fld id="{1E14896E-3EC4-4642-8B69-3E08163996DF}" type="slidenum">
              <a:rPr lang="en-US" altLang="en-US">
                <a:cs typeface="Calibri" panose="020F0502020204030204" pitchFamily="34" charset="0"/>
              </a:rPr>
              <a:pPr/>
              <a:t>‹#›</a:t>
            </a:fld>
            <a:endParaRPr lang="en-US" altLang="en-US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137422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6FFBE907-D787-4CE6-A8C7-40BD0248591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566702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Calibri" panose="020F050202020403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85372" indent="-302066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208265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A02DD5-AB98-4F3E-8C23-2AC9CC8D79C3}" type="slidenum">
              <a:rPr lang="en-US" altLang="en-US">
                <a:cs typeface="Calibri" panose="020F050202020403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b="1" dirty="0" smtClean="0"/>
              <a:t>The basics as presented in these slides apply to the federal return</a:t>
            </a:r>
          </a:p>
          <a:p>
            <a:pPr eaLnBrk="1" hangingPunct="1"/>
            <a:r>
              <a:rPr lang="en-US" altLang="en-US" b="1" dirty="0" smtClean="0"/>
              <a:t>Instructors might wish to highlight differences for state tax purposes, if any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 altLang="en-US" b="1" dirty="0" smtClean="0"/>
              <a:t>The term “not taxable” includes</a:t>
            </a:r>
          </a:p>
          <a:p>
            <a:pPr marL="181240" indent="-181240">
              <a:buFont typeface="Arial" panose="020B0604020202020204" pitchFamily="34" charset="0"/>
              <a:buChar char="•"/>
              <a:defRPr/>
            </a:pPr>
            <a:r>
              <a:rPr lang="en-US" altLang="en-US" b="1" dirty="0" smtClean="0"/>
              <a:t>Items that are “excluded” by a provision of the code or </a:t>
            </a:r>
          </a:p>
          <a:p>
            <a:pPr marL="181240" indent="-181240">
              <a:buFont typeface="Arial" panose="020B0604020202020204" pitchFamily="34" charset="0"/>
              <a:buChar char="•"/>
              <a:defRPr/>
            </a:pPr>
            <a:r>
              <a:rPr lang="en-US" altLang="en-US" b="1" dirty="0" smtClean="0"/>
              <a:t>Items that are made nontaxable by a provision of the code</a:t>
            </a:r>
          </a:p>
          <a:p>
            <a:pPr>
              <a:defRPr/>
            </a:pPr>
            <a:r>
              <a:rPr lang="en-US" altLang="en-US" b="1" dirty="0" smtClean="0"/>
              <a:t>For in-scope returns, it is not necessary to distinguish between the two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1240" indent="-181240">
              <a:buFontTx/>
              <a:buChar char="•"/>
            </a:pPr>
            <a:r>
              <a:rPr lang="en-US" altLang="en-US" b="1" dirty="0" smtClean="0"/>
              <a:t>Ask participants to open Pub 4012 Page I-1 </a:t>
            </a:r>
          </a:p>
          <a:p>
            <a:pPr marL="664546" lvl="1" indent="-181240">
              <a:buFontTx/>
              <a:buChar char="•"/>
            </a:pPr>
            <a:r>
              <a:rPr lang="en-US" altLang="en-US" b="1" dirty="0" smtClean="0"/>
              <a:t>Earned income table shown is for </a:t>
            </a:r>
            <a:r>
              <a:rPr lang="en-US" altLang="en-US" b="1" dirty="0" err="1" smtClean="0"/>
              <a:t>EIC</a:t>
            </a:r>
            <a:r>
              <a:rPr lang="en-US" altLang="en-US" b="1" dirty="0" smtClean="0"/>
              <a:t> and Child Tax Credit purposes</a:t>
            </a:r>
          </a:p>
          <a:p>
            <a:pPr marL="181240" indent="-181240">
              <a:buFontTx/>
              <a:buChar char="•"/>
            </a:pPr>
            <a:r>
              <a:rPr lang="en-US" altLang="en-US" b="1" dirty="0" smtClean="0"/>
              <a:t>Advise participants that the forms will guide them through the differences</a:t>
            </a:r>
          </a:p>
          <a:p>
            <a:pPr marL="664546" lvl="1" indent="-181240">
              <a:buFontTx/>
              <a:buChar char="•"/>
            </a:pPr>
            <a:r>
              <a:rPr lang="en-US" altLang="en-US" b="1" dirty="0" smtClean="0"/>
              <a:t>E.g. for earned income credit, complete </a:t>
            </a:r>
            <a:r>
              <a:rPr lang="en-US" altLang="en-US" b="1" dirty="0" err="1" smtClean="0"/>
              <a:t>Sch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EIC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wkt</a:t>
            </a:r>
            <a:r>
              <a:rPr lang="en-US" altLang="en-US" b="1" dirty="0" smtClean="0"/>
              <a:t> – lines 1a and 1b</a:t>
            </a:r>
          </a:p>
          <a:p>
            <a:pPr marL="181240" indent="-181240">
              <a:buFontTx/>
              <a:buChar char="•"/>
            </a:pPr>
            <a:r>
              <a:rPr lang="en-US" altLang="en-US" b="1" dirty="0" smtClean="0"/>
              <a:t>Note: for IRA purposes, taxpayer must have “compensation”</a:t>
            </a:r>
          </a:p>
          <a:p>
            <a:pPr marL="664546" lvl="1" indent="-181240">
              <a:buFontTx/>
              <a:buChar char="•"/>
            </a:pPr>
            <a:r>
              <a:rPr lang="en-US" altLang="en-US" b="1" dirty="0" smtClean="0"/>
              <a:t>W-2</a:t>
            </a:r>
          </a:p>
          <a:p>
            <a:pPr marL="664546" lvl="1" indent="-181240">
              <a:buFontTx/>
              <a:buChar char="•"/>
            </a:pPr>
            <a:r>
              <a:rPr lang="en-US" altLang="en-US" b="1" dirty="0" err="1" smtClean="0"/>
              <a:t>Sch</a:t>
            </a:r>
            <a:r>
              <a:rPr lang="en-US" altLang="en-US" b="1" dirty="0" smtClean="0"/>
              <a:t> C</a:t>
            </a:r>
          </a:p>
          <a:p>
            <a:pPr marL="664546" lvl="1" indent="-181240">
              <a:buFontTx/>
              <a:buChar char="•"/>
            </a:pPr>
            <a:r>
              <a:rPr lang="en-US" altLang="en-US" b="1" dirty="0" smtClean="0"/>
              <a:t>Alimony income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85372" indent="-302066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208265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C19C68B-5655-4A6D-91DD-9FFE3C252C8C}" type="slidenum">
              <a:rPr lang="en-US" altLang="en-US">
                <a:cs typeface="Calibri" panose="020F050202020403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1240" indent="-181240">
              <a:buFontTx/>
              <a:buChar char="•"/>
            </a:pPr>
            <a:r>
              <a:rPr lang="en-US" altLang="en-US" b="1" dirty="0" smtClean="0"/>
              <a:t>These two are for in-scope returns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85372" indent="-302066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208265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FDFAB3-3008-41E2-840A-1936FE8314AA}" type="slidenum">
              <a:rPr lang="en-US" altLang="en-US">
                <a:cs typeface="Calibri" panose="020F050202020403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1240" indent="-181240">
              <a:buFontTx/>
              <a:buChar char="•"/>
            </a:pPr>
            <a:r>
              <a:rPr lang="en-US" altLang="en-US" b="1" dirty="0" smtClean="0"/>
              <a:t>A Taxpayer may establish that buying and selling securities is their business. If so they should be referred to a paid preparer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85372" indent="-302066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208265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8EFF822-FE35-4983-9288-2EEE8BA2BB2C}" type="slidenum">
              <a:rPr lang="en-US" altLang="en-US">
                <a:cs typeface="Calibri" panose="020F050202020403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1240" indent="-181240">
              <a:buFontTx/>
              <a:buChar char="•"/>
            </a:pPr>
            <a:endParaRPr lang="en-US" altLang="en-US" b="1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85372" indent="-302066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208265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821E9B-9382-4352-8892-1D7BDACDE2AF}" type="slidenum">
              <a:rPr lang="en-US" altLang="en-US">
                <a:cs typeface="Calibri" panose="020F050202020403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1240" indent="-181240">
              <a:buFontTx/>
              <a:buChar char="•"/>
            </a:pPr>
            <a:r>
              <a:rPr lang="en-US" altLang="en-US" dirty="0" smtClean="0"/>
              <a:t>Adjustments appear on Page 1 of the 1040</a:t>
            </a:r>
          </a:p>
          <a:p>
            <a:pPr marL="181240" indent="-181240">
              <a:buFontTx/>
              <a:buChar char="•"/>
            </a:pPr>
            <a:r>
              <a:rPr lang="en-US" altLang="en-US" dirty="0" smtClean="0"/>
              <a:t>Itemized deduction are on Schedule A and can be claimed instead of the standard deduction</a:t>
            </a:r>
          </a:p>
          <a:p>
            <a:pPr marL="664546" lvl="1" indent="-181240">
              <a:buFontTx/>
              <a:buChar char="•"/>
            </a:pPr>
            <a:r>
              <a:rPr lang="en-US" altLang="en-US" dirty="0" smtClean="0"/>
              <a:t>TaxSlayer will select the one that yields the lowest tax</a:t>
            </a:r>
          </a:p>
          <a:p>
            <a:pPr marL="181240" indent="-181240">
              <a:buFontTx/>
              <a:buChar char="•"/>
            </a:pPr>
            <a:r>
              <a:rPr lang="en-US" altLang="en-US" dirty="0" smtClean="0"/>
              <a:t>Personal exemptions for each taxpayer or dependent claimed also appear on Page 1 of 1040</a:t>
            </a:r>
          </a:p>
          <a:p>
            <a:pPr marL="664546" lvl="1" indent="-181240">
              <a:buFontTx/>
              <a:buChar char="•"/>
            </a:pPr>
            <a:r>
              <a:rPr lang="en-US" altLang="en-US" dirty="0" smtClean="0"/>
              <a:t>There are times when not all can be claimed – covered earlier in Lessons 05-06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85372" indent="-302066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208265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02B5A7-8B14-4C8C-9887-E50DD452B70C}" type="slidenum">
              <a:rPr lang="en-US" altLang="en-US">
                <a:cs typeface="Calibri" panose="020F050202020403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85372" indent="-302066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208265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91571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74878" indent="-241653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658184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141490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624796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108102" indent="-241653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77D82A9-288E-4564-AF61-746BD4951B86}" type="slidenum">
              <a:rPr lang="en-US" altLang="en-US">
                <a:cs typeface="Calibri" panose="020F050202020403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6720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122363"/>
            <a:ext cx="7162800" cy="2387600"/>
          </a:xfrm>
        </p:spPr>
        <p:txBody>
          <a:bodyPr anchor="ctr" anchorCtr="0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10000"/>
            <a:ext cx="7162800" cy="1447800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6444" y="5958117"/>
            <a:ext cx="4612756" cy="408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334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NTTC Training - TY2016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8CF5C675-E082-4602-9EA4-BB70F363E447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37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84" y="2133600"/>
            <a:ext cx="3657600" cy="386963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133600"/>
            <a:ext cx="3657600" cy="386963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NTTC Training - TY2016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898C8A-46D4-4CC7-BCB7-3D3A6493710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8343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79" y="2147888"/>
            <a:ext cx="3657600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2579" y="2971799"/>
            <a:ext cx="3657600" cy="300758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147888"/>
            <a:ext cx="3657600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971800"/>
            <a:ext cx="3657600" cy="30075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NTTC Training - TY2016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1E3564-DA35-4481-9741-AAAD6F8C98D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221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jec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NTTC Training - TY2016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1174E4-C1CC-4A7B-A47D-446C28E025A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954505" y="4114800"/>
            <a:ext cx="7543800" cy="1879353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54505" y="2141538"/>
            <a:ext cx="7543800" cy="1879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647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NTTC Training - TY2016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EA6686-2675-470D-8FF3-09B1C4CD1ABB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50495" y="4124158"/>
            <a:ext cx="7543800" cy="1879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950495" y="2141661"/>
            <a:ext cx="7543800" cy="1879353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04629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NTTC Training - TY2016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309E66-0733-49DC-BC01-ED8C59822F2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985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NTTC Training - TY2016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D81305-4624-4390-9624-44AA7784662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4363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rgbClr val="67202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4504" y="21336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494351" y="6213227"/>
            <a:ext cx="3451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Verdana" panose="020B060403050404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NTTC Training - TY2016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628650" y="6213227"/>
            <a:ext cx="6356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fld id="{407E17EB-9ECE-4746-AE49-442E343F4395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915" y="6274283"/>
            <a:ext cx="2732435" cy="24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982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60" r:id="rId1"/>
    <p:sldLayoutId id="2147484861" r:id="rId2"/>
    <p:sldLayoutId id="2147484862" r:id="rId3"/>
    <p:sldLayoutId id="2147484863" r:id="rId4"/>
    <p:sldLayoutId id="2147484864" r:id="rId5"/>
    <p:sldLayoutId id="2147484865" r:id="rId6"/>
    <p:sldLayoutId id="2147484866" r:id="rId7"/>
    <p:sldLayoutId id="2147484867" r:id="rId8"/>
  </p:sldLayoutIdLst>
  <p:timing>
    <p:tnLst>
      <p:par>
        <p:cTn id="1" dur="indefinite" restart="never" nodeType="tmRoot"/>
      </p:par>
    </p:tnLst>
  </p:timing>
  <p:hf hdr="0" dt="0"/>
  <p:txStyles>
    <p:titleStyle>
      <a:lvl1pPr marL="55563" indent="0"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bg1"/>
          </a:solidFill>
          <a:latin typeface="+mn-lt"/>
          <a:ea typeface="Verdana" panose="020B0604030504040204" pitchFamily="34" charset="0"/>
          <a:cs typeface="Calibri" panose="020F0502020204030204" pitchFamily="34" charset="0"/>
        </a:defRPr>
      </a:lvl1pPr>
    </p:titleStyle>
    <p:bodyStyle>
      <a:lvl1pPr marL="344488" indent="-344488" algn="l" defTabSz="914400" rtl="0" eaLnBrk="1" latinLnBrk="0" hangingPunct="1">
        <a:lnSpc>
          <a:spcPct val="100000"/>
        </a:lnSpc>
        <a:spcBef>
          <a:spcPts val="1000"/>
        </a:spcBef>
        <a:buClr>
          <a:srgbClr val="67202F"/>
        </a:buClr>
        <a:buSzPct val="90000"/>
        <a:buFont typeface="Calibri" panose="020F0502020204030204" pitchFamily="34" charset="0"/>
        <a:buChar char="●"/>
        <a:defRPr sz="40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1pPr>
      <a:lvl2pPr marL="858838" indent="-288925" algn="l" defTabSz="914400" rtl="0" eaLnBrk="1" latinLnBrk="0" hangingPunct="1">
        <a:lnSpc>
          <a:spcPct val="100000"/>
        </a:lnSpc>
        <a:spcBef>
          <a:spcPts val="500"/>
        </a:spcBef>
        <a:buClr>
          <a:schemeClr val="accent6">
            <a:lumMod val="50000"/>
          </a:schemeClr>
        </a:buClr>
        <a:buFont typeface="Calibri" panose="020F0502020204030204" pitchFamily="34" charset="0"/>
        <a:buChar char="−"/>
        <a:defRPr sz="36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2pPr>
      <a:lvl3pPr marL="1316038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5">
            <a:lumMod val="50000"/>
          </a:schemeClr>
        </a:buClr>
        <a:buSzPct val="120000"/>
        <a:buFont typeface="Calibri" panose="020F0502020204030204" pitchFamily="34" charset="0"/>
        <a:buChar char="▪"/>
        <a:defRPr sz="32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Calibri" panose="020F0502020204030204" pitchFamily="34" charset="0"/>
          <a:ea typeface="Verdana" panose="020B0604030504040204" pitchFamily="34" charset="0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44">
          <p15:clr>
            <a:srgbClr val="F26B43"/>
          </p15:clr>
        </p15:guide>
        <p15:guide id="2" pos="384">
          <p15:clr>
            <a:srgbClr val="F26B43"/>
          </p15:clr>
        </p15:guide>
        <p15:guide id="3" orient="horz" pos="105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Tax Law Basics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Pub 4012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Deductions</a:t>
            </a:r>
            <a:endParaRPr lang="en-US" altLang="en-US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- TY2016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F5C675-E082-4602-9EA4-BB70F363E447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 smtClean="0"/>
              <a:t>Reduce income otherwise subject to tax</a:t>
            </a:r>
          </a:p>
          <a:p>
            <a:r>
              <a:rPr lang="en-US" altLang="en-US" dirty="0" smtClean="0"/>
              <a:t>Types:</a:t>
            </a:r>
          </a:p>
          <a:p>
            <a:pPr lvl="1"/>
            <a:r>
              <a:rPr lang="en-US" altLang="en-US" dirty="0" smtClean="0"/>
              <a:t>Adjustments to gross income</a:t>
            </a:r>
          </a:p>
          <a:p>
            <a:pPr lvl="1"/>
            <a:r>
              <a:rPr lang="en-US" altLang="en-US" dirty="0" smtClean="0"/>
              <a:t>Itemized or standard deduction</a:t>
            </a:r>
          </a:p>
          <a:p>
            <a:pPr lvl="1"/>
            <a:r>
              <a:rPr lang="en-US" altLang="en-US" dirty="0" smtClean="0"/>
              <a:t>Personal exemption deduction</a:t>
            </a:r>
          </a:p>
          <a:p>
            <a:pPr lvl="1"/>
            <a:r>
              <a:rPr lang="en-US" altLang="en-US" dirty="0" smtClean="0"/>
              <a:t>Dependent exemption deduction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Credits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2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Reduce tax liability dollar for dollar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en-US" altLang="en-US" dirty="0" smtClean="0"/>
              <a:t>Nonrefundable</a:t>
            </a:r>
          </a:p>
          <a:p>
            <a:pPr lvl="2" eaLnBrk="1" fontAlgn="auto" hangingPunct="1">
              <a:spcAft>
                <a:spcPts val="0"/>
              </a:spcAft>
              <a:buClr>
                <a:schemeClr val="accent2">
                  <a:lumMod val="50000"/>
                </a:schemeClr>
              </a:buClr>
              <a:defRPr/>
            </a:pPr>
            <a:r>
              <a:rPr lang="en-US" altLang="en-US" dirty="0" smtClean="0"/>
              <a:t>Limited to amount of tax</a:t>
            </a:r>
          </a:p>
          <a:p>
            <a:pPr lvl="2" eaLnBrk="1" fontAlgn="auto" hangingPunct="1">
              <a:spcAft>
                <a:spcPts val="0"/>
              </a:spcAft>
              <a:buClr>
                <a:schemeClr val="accent2">
                  <a:lumMod val="50000"/>
                </a:schemeClr>
              </a:buClr>
              <a:defRPr/>
            </a:pPr>
            <a:r>
              <a:rPr lang="en-US" altLang="en-US" dirty="0" smtClean="0"/>
              <a:t>No cash back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2">
                  <a:lumMod val="50000"/>
                </a:schemeClr>
              </a:buClr>
              <a:defRPr/>
            </a:pPr>
            <a:r>
              <a:rPr lang="en-US" altLang="en-US" dirty="0" smtClean="0"/>
              <a:t>Refundable</a:t>
            </a:r>
          </a:p>
          <a:p>
            <a:pPr lvl="2" eaLnBrk="1" fontAlgn="auto" hangingPunct="1">
              <a:spcAft>
                <a:spcPts val="0"/>
              </a:spcAft>
              <a:buClr>
                <a:schemeClr val="accent2">
                  <a:lumMod val="50000"/>
                </a:schemeClr>
              </a:buClr>
              <a:defRPr/>
            </a:pPr>
            <a:r>
              <a:rPr lang="en-US" altLang="en-US" dirty="0" smtClean="0"/>
              <a:t>Cash back if exceed tax liability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- TY2016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F5C675-E082-4602-9EA4-BB70F363E447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Tax Law Basics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en-US" altLang="en-US" dirty="0" smtClean="0"/>
          </a:p>
          <a:p>
            <a:pPr marL="0" indent="0" eaLnBrk="1" hangingPunct="1">
              <a:buNone/>
            </a:pPr>
            <a:r>
              <a:rPr lang="en-US" altLang="en-US" dirty="0" smtClean="0"/>
              <a:t>Comments?</a:t>
            </a:r>
          </a:p>
          <a:p>
            <a:pPr marL="0" indent="0" eaLnBrk="1" hangingPunct="1">
              <a:buNone/>
            </a:pPr>
            <a:endParaRPr lang="en-US" altLang="en-US" dirty="0" smtClean="0"/>
          </a:p>
          <a:p>
            <a:pPr marL="0" indent="0" eaLnBrk="1" hangingPunct="1">
              <a:buNone/>
            </a:pPr>
            <a:r>
              <a:rPr lang="en-US" altLang="en-US" dirty="0" smtClean="0"/>
              <a:t>			Questions?</a:t>
            </a:r>
          </a:p>
        </p:txBody>
      </p:sp>
      <p:pic>
        <p:nvPicPr>
          <p:cNvPr id="14341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275557"/>
            <a:ext cx="1652588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- TY2016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F5C675-E082-4602-9EA4-BB70F363E447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Income Overview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Taxable income versus nontaxable income (including excluded income)</a:t>
            </a:r>
          </a:p>
          <a:p>
            <a:pPr eaLnBrk="1" hangingPunct="1"/>
            <a:r>
              <a:rPr lang="en-US" altLang="en-US" dirty="0" smtClean="0"/>
              <a:t>Earned income versus unearned income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- TY2016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F5C675-E082-4602-9EA4-BB70F363E447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Taxable Versus Nontaxable Income</a:t>
            </a:r>
            <a:endParaRPr lang="en-US" dirty="0"/>
          </a:p>
        </p:txBody>
      </p:sp>
      <p:sp>
        <p:nvSpPr>
          <p:cNvPr id="2" name="Rectangle 3"/>
          <p:cNvSpPr>
            <a:spLocks noGrp="1" noChangeArrowheads="1"/>
          </p:cNvSpPr>
          <p:nvPr>
            <p:ph sz="quarter" idx="12"/>
          </p:nvPr>
        </p:nvSpPr>
        <p:spPr>
          <a:xfrm>
            <a:off x="762000" y="1905000"/>
            <a:ext cx="7543800" cy="43434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Basic tenet of the income tax code:</a:t>
            </a:r>
          </a:p>
          <a:p>
            <a:pPr marL="350838" lvl="1" indent="0" eaLnBrk="1" fontAlgn="auto" hangingPunct="1"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None/>
              <a:defRPr/>
            </a:pPr>
            <a:r>
              <a:rPr lang="en-US" altLang="en-US" dirty="0" smtClean="0"/>
              <a:t>Income or gain, from whatever source derived, is </a:t>
            </a:r>
            <a:r>
              <a:rPr lang="en-US" altLang="en-US" u="sng" dirty="0" smtClean="0"/>
              <a:t>taxable</a:t>
            </a:r>
            <a:r>
              <a:rPr lang="en-US" altLang="en-US" dirty="0" smtClean="0"/>
              <a:t>... </a:t>
            </a:r>
          </a:p>
          <a:p>
            <a:pPr marL="350838" lvl="1" indent="0" eaLnBrk="1" fontAlgn="auto" hangingPunct="1"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None/>
              <a:defRPr/>
            </a:pPr>
            <a:r>
              <a:rPr lang="en-US" altLang="en-US" dirty="0" smtClean="0">
                <a:solidFill>
                  <a:srgbClr val="0000FF"/>
                </a:solidFill>
              </a:rPr>
              <a:t>unless the code says it is not taxable</a:t>
            </a:r>
            <a:endParaRPr lang="en-US" altLang="en-US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altLang="en-US" dirty="0" smtClean="0"/>
              <a:t>Table B on D-1 in Pub 4012 has examples of income that is not taxable</a:t>
            </a:r>
          </a:p>
        </p:txBody>
      </p:sp>
      <p:pic>
        <p:nvPicPr>
          <p:cNvPr id="5125" name="Picture 8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76200"/>
            <a:ext cx="1052513" cy="88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6553200" y="1219200"/>
            <a:ext cx="1905000" cy="461963"/>
          </a:xfrm>
          <a:prstGeom prst="rect">
            <a:avLst/>
          </a:prstGeom>
          <a:noFill/>
          <a:ln w="1905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anose="020F0502020204030204" pitchFamily="34" charset="0"/>
              <a:buChar char="−"/>
              <a:defRPr sz="36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anose="020F0502020204030204" pitchFamily="34" charset="0"/>
              <a:buChar char="▪"/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  <a:cs typeface="Calibri" panose="020F0502020204030204" pitchFamily="34" charset="0"/>
              </a:rPr>
              <a:t>Pub 4012 D-1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- TY2016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F5C675-E082-4602-9EA4-BB70F363E447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 smtClean="0"/>
              <a:t>Taxable Versus Nontaxable Income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2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Even though not taxable, must input certain nontaxable income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en-US" altLang="en-US" dirty="0" smtClean="0"/>
              <a:t>Exempt interest income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en-US" altLang="en-US" dirty="0" smtClean="0"/>
              <a:t>Exempt interest income dividends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altLang="en-US" dirty="0" smtClean="0"/>
              <a:t>May affect other calculations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6">
                  <a:lumMod val="50000"/>
                </a:schemeClr>
              </a:buClr>
              <a:buFont typeface="Wingdings" pitchFamily="2" charset="2"/>
              <a:buNone/>
              <a:defRPr/>
            </a:pPr>
            <a:r>
              <a:rPr lang="en-US" altLang="en-US" dirty="0" smtClean="0"/>
              <a:t>	e.g., taxable portion of social security benefits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endParaRPr lang="en-US" altLang="en-US" dirty="0" smtClean="0"/>
          </a:p>
        </p:txBody>
      </p:sp>
      <p:pic>
        <p:nvPicPr>
          <p:cNvPr id="6149" name="Picture 7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76200"/>
            <a:ext cx="87947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- TY2016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F5C675-E082-4602-9EA4-BB70F363E447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Earned Versus Unearned Income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- TY2016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F5C675-E082-4602-9EA4-BB70F363E447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dirty="0" smtClean="0"/>
              <a:t>Definition differs – must check rules for particular benefit </a:t>
            </a:r>
          </a:p>
          <a:p>
            <a:r>
              <a:rPr lang="en-US" altLang="en-US" dirty="0" smtClean="0"/>
              <a:t>Example:</a:t>
            </a:r>
          </a:p>
          <a:p>
            <a:pPr lvl="1"/>
            <a:r>
              <a:rPr lang="en-US" altLang="en-US" dirty="0" smtClean="0"/>
              <a:t>For the earned income credit</a:t>
            </a:r>
          </a:p>
          <a:p>
            <a:pPr lvl="2">
              <a:buClr>
                <a:schemeClr val="accent2">
                  <a:lumMod val="50000"/>
                </a:schemeClr>
              </a:buClr>
            </a:pPr>
            <a:r>
              <a:rPr lang="en-US" altLang="en-US" dirty="0" smtClean="0"/>
              <a:t>Earned income does not include taxable scholarship income</a:t>
            </a:r>
          </a:p>
          <a:p>
            <a:pPr lvl="1"/>
            <a:r>
              <a:rPr lang="en-US" altLang="en-US" dirty="0" smtClean="0"/>
              <a:t>For the gross income filing requirement of a dependent</a:t>
            </a:r>
          </a:p>
          <a:p>
            <a:pPr lvl="2">
              <a:buClr>
                <a:schemeClr val="accent2">
                  <a:lumMod val="50000"/>
                </a:schemeClr>
              </a:buClr>
            </a:pPr>
            <a:r>
              <a:rPr lang="en-US" altLang="en-US" dirty="0" smtClean="0"/>
              <a:t>Earned income does include taxable scholarship income</a:t>
            </a:r>
            <a:endParaRPr lang="en-US" altLang="en-US" dirty="0" smtClean="0"/>
          </a:p>
        </p:txBody>
      </p:sp>
      <p:sp>
        <p:nvSpPr>
          <p:cNvPr id="7173" name="TextBox 5"/>
          <p:cNvSpPr txBox="1">
            <a:spLocks noChangeArrowheads="1"/>
          </p:cNvSpPr>
          <p:nvPr/>
        </p:nvSpPr>
        <p:spPr bwMode="auto">
          <a:xfrm>
            <a:off x="6705600" y="1219200"/>
            <a:ext cx="1790700" cy="461963"/>
          </a:xfrm>
          <a:prstGeom prst="rect">
            <a:avLst/>
          </a:prstGeom>
          <a:noFill/>
          <a:ln w="19050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anose="020F0502020204030204" pitchFamily="34" charset="0"/>
              <a:buChar char="●"/>
              <a:defRPr sz="40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anose="020F0502020204030204" pitchFamily="34" charset="0"/>
              <a:buChar char="−"/>
              <a:defRPr sz="36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anose="020F0502020204030204" pitchFamily="34" charset="0"/>
              <a:buChar char="▪"/>
              <a:defRPr sz="32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  <a:cs typeface="Calibri" panose="020F0502020204030204" pitchFamily="34" charset="0"/>
              </a:rPr>
              <a:t>Pub 4012 I-1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77000" y="5654550"/>
            <a:ext cx="1905000" cy="46196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67202F"/>
                </a:solidFill>
                <a:latin typeface="+mn-lt"/>
                <a:cs typeface="Calibri" panose="020F0502020204030204" pitchFamily="34" charset="0"/>
              </a:rPr>
              <a:t>Pub 4012 A-2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Earned Versus Unearned Income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- TY2016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F5C675-E082-4602-9EA4-BB70F363E447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dirty="0" smtClean="0"/>
              <a:t>Earned income usually includes</a:t>
            </a:r>
            <a:br>
              <a:rPr lang="en-US" altLang="en-US" dirty="0" smtClean="0"/>
            </a:br>
            <a:r>
              <a:rPr lang="en-US" altLang="en-US" dirty="0" smtClean="0"/>
              <a:t>(for in-scope returns):</a:t>
            </a:r>
          </a:p>
          <a:p>
            <a:pPr lvl="1"/>
            <a:r>
              <a:rPr lang="en-US" altLang="en-US" dirty="0" smtClean="0"/>
              <a:t>Wages – Normally reported on Form W-2</a:t>
            </a:r>
          </a:p>
          <a:p>
            <a:pPr lvl="1"/>
            <a:r>
              <a:rPr lang="en-US" altLang="en-US" dirty="0" smtClean="0"/>
              <a:t>Business Income – Reported on Schedule C</a:t>
            </a:r>
          </a:p>
          <a:p>
            <a:pPr lvl="1"/>
            <a:r>
              <a:rPr lang="en-US" altLang="en-US" dirty="0" smtClean="0"/>
              <a:t>(there are more types of earned income)</a:t>
            </a:r>
          </a:p>
          <a:p>
            <a:r>
              <a:rPr lang="en-US" altLang="en-US" dirty="0" smtClean="0"/>
              <a:t>Earned income does not include income that is excluded, such as Medicaid Waiver payments</a:t>
            </a:r>
            <a:endParaRPr lang="en-US" altLang="en-US" dirty="0" smtClean="0"/>
          </a:p>
        </p:txBody>
      </p:sp>
      <p:pic>
        <p:nvPicPr>
          <p:cNvPr id="8197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0" y="139700"/>
            <a:ext cx="13081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Earned Versus Unearned Income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- TY2016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F5C675-E082-4602-9EA4-BB70F363E447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 smtClean="0"/>
              <a:t>Investment income is unearned income for in-scope returns – examples:</a:t>
            </a:r>
          </a:p>
          <a:p>
            <a:pPr lvl="1"/>
            <a:r>
              <a:rPr lang="en-US" altLang="en-US" dirty="0" smtClean="0"/>
              <a:t>Interest</a:t>
            </a:r>
          </a:p>
          <a:p>
            <a:pPr lvl="1"/>
            <a:r>
              <a:rPr lang="en-US" altLang="en-US" dirty="0" smtClean="0"/>
              <a:t>Dividends</a:t>
            </a:r>
          </a:p>
          <a:p>
            <a:pPr lvl="1"/>
            <a:r>
              <a:rPr lang="en-US" altLang="en-US" dirty="0" smtClean="0"/>
              <a:t>Capital gains or losses</a:t>
            </a:r>
          </a:p>
          <a:p>
            <a:pPr lvl="1"/>
            <a:r>
              <a:rPr lang="en-US" altLang="en-US" dirty="0" smtClean="0"/>
              <a:t>Royalties (not from own services)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Earned Versus Unearned Income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 smtClean="0"/>
              <a:t>Other types of unearned income for in-scope returns</a:t>
            </a:r>
          </a:p>
          <a:p>
            <a:pPr lvl="1"/>
            <a:r>
              <a:rPr lang="en-US" altLang="en-US" dirty="0" smtClean="0"/>
              <a:t>Land rents</a:t>
            </a:r>
          </a:p>
          <a:p>
            <a:pPr lvl="1"/>
            <a:r>
              <a:rPr lang="en-US" altLang="en-US" dirty="0" smtClean="0"/>
              <a:t>Unemployment</a:t>
            </a:r>
          </a:p>
          <a:p>
            <a:pPr lvl="1"/>
            <a:r>
              <a:rPr lang="en-US" altLang="en-US" dirty="0" smtClean="0"/>
              <a:t>Retirement income</a:t>
            </a:r>
          </a:p>
          <a:p>
            <a:pPr lvl="1"/>
            <a:r>
              <a:rPr lang="en-US" altLang="en-US" dirty="0" smtClean="0"/>
              <a:t>Social security benefits</a:t>
            </a:r>
          </a:p>
          <a:p>
            <a:pPr marL="569913" lvl="1" indent="0">
              <a:buNone/>
            </a:pPr>
            <a:r>
              <a:rPr lang="en-US" altLang="en-US" dirty="0" smtClean="0"/>
              <a:t>(there are more types of unearned income)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NTTC Training - TY2016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F5C675-E082-4602-9EA4-BB70F363E447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Deductions and Credits</a:t>
            </a:r>
            <a:endParaRPr lang="en-US" altLang="en-US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NTTC Training - TY2016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F5C675-E082-4602-9EA4-BB70F363E447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smtClean="0"/>
              <a:t>A grace of the law</a:t>
            </a:r>
          </a:p>
          <a:p>
            <a:r>
              <a:rPr lang="en-US" altLang="en-US" dirty="0" smtClean="0"/>
              <a:t>If there is not a provision to allow the deduction, it is not deductible</a:t>
            </a:r>
          </a:p>
          <a:p>
            <a:r>
              <a:rPr lang="en-US" altLang="en-US" dirty="0" smtClean="0"/>
              <a:t>To claim any credit, must satisfy all requirements</a:t>
            </a:r>
            <a:endParaRPr lang="en-US" altLang="en-US" dirty="0" smtClean="0"/>
          </a:p>
        </p:txBody>
      </p:sp>
      <p:pic>
        <p:nvPicPr>
          <p:cNvPr id="11269" name="Picture 8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76200"/>
            <a:ext cx="1128713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TTC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~NTTC 2016 Template.potx" id="{30F31F80-841A-4692-9C16-96298E5C3365}" vid="{A1287FF5-2D37-48D3-BB4A-79C7722276E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 Dallas 2016 TRS Welcome v1</Template>
  <TotalTime>0</TotalTime>
  <Words>582</Words>
  <Application>Microsoft Office PowerPoint</Application>
  <PresentationFormat>On-screen Show (4:3)</PresentationFormat>
  <Paragraphs>118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Verdana</vt:lpstr>
      <vt:lpstr>Wingdings</vt:lpstr>
      <vt:lpstr>1_NTTC</vt:lpstr>
      <vt:lpstr>Tax Law Basics</vt:lpstr>
      <vt:lpstr>Income Overview</vt:lpstr>
      <vt:lpstr>Taxable Versus Nontaxable Income</vt:lpstr>
      <vt:lpstr>Taxable Versus Nontaxable Income</vt:lpstr>
      <vt:lpstr>Earned Versus Unearned Income</vt:lpstr>
      <vt:lpstr>Earned Versus Unearned Income</vt:lpstr>
      <vt:lpstr>Earned Versus Unearned Income</vt:lpstr>
      <vt:lpstr>Earned Versus Unearned Income</vt:lpstr>
      <vt:lpstr>Deductions and Credits</vt:lpstr>
      <vt:lpstr>Deductions</vt:lpstr>
      <vt:lpstr>Credits</vt:lpstr>
      <vt:lpstr>Tax Law Basics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2013-11-07T01:49:47Z</dcterms:created>
  <dcterms:modified xsi:type="dcterms:W3CDTF">2016-12-15T20:07:21Z</dcterms:modified>
</cp:coreProperties>
</file>